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1"/>
  </p:sldMasterIdLst>
  <p:sldIdLst>
    <p:sldId id="256" r:id="rId2"/>
    <p:sldId id="258" r:id="rId3"/>
    <p:sldId id="257" r:id="rId4"/>
    <p:sldId id="259" r:id="rId5"/>
    <p:sldId id="260" r:id="rId6"/>
    <p:sldId id="261" r:id="rId7"/>
    <p:sldId id="268" r:id="rId8"/>
    <p:sldId id="265" r:id="rId9"/>
    <p:sldId id="269" r:id="rId10"/>
    <p:sldId id="270"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7"/>
    <p:restoredTop sz="95246"/>
  </p:normalViewPr>
  <p:slideViewPr>
    <p:cSldViewPr snapToGrid="0" snapToObjects="1">
      <p:cViewPr varScale="1">
        <p:scale>
          <a:sx n="107" d="100"/>
          <a:sy n="107" d="100"/>
        </p:scale>
        <p:origin x="20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2DA80-7125-45C7-80EC-30D01B5ED8E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A818251-1156-4FD5-B4B4-CA4CAB07ACB9}">
      <dgm:prSet/>
      <dgm:spPr/>
      <dgm:t>
        <a:bodyPr/>
        <a:lstStyle/>
        <a:p>
          <a:r>
            <a:rPr lang="en-GB" dirty="0"/>
            <a:t>An awareness campaign to let everyone know that the services are ‘still here’ like before.</a:t>
          </a:r>
          <a:endParaRPr lang="en-US" dirty="0"/>
        </a:p>
      </dgm:t>
    </dgm:pt>
    <dgm:pt modelId="{2BF23A06-BA56-4CC4-8F54-FD207A01F7BB}" type="parTrans" cxnId="{3B032D00-C571-46D0-9C2D-8B9D8476A777}">
      <dgm:prSet/>
      <dgm:spPr/>
      <dgm:t>
        <a:bodyPr/>
        <a:lstStyle/>
        <a:p>
          <a:endParaRPr lang="en-US"/>
        </a:p>
      </dgm:t>
    </dgm:pt>
    <dgm:pt modelId="{62D3FE8C-D62F-49DB-8F77-E832020F5673}" type="sibTrans" cxnId="{3B032D00-C571-46D0-9C2D-8B9D8476A777}">
      <dgm:prSet/>
      <dgm:spPr/>
      <dgm:t>
        <a:bodyPr/>
        <a:lstStyle/>
        <a:p>
          <a:endParaRPr lang="en-US"/>
        </a:p>
      </dgm:t>
    </dgm:pt>
    <dgm:pt modelId="{19320FEA-0B12-4797-8D8B-800C9FEBD839}">
      <dgm:prSet/>
      <dgm:spPr/>
      <dgm:t>
        <a:bodyPr/>
        <a:lstStyle/>
        <a:p>
          <a:r>
            <a:rPr lang="en-GB" dirty="0"/>
            <a:t>Calls to the ‘Women’s Aid’ national helpline for support increased by 36%, visiting their website increased by 74% and</a:t>
          </a:r>
        </a:p>
        <a:p>
          <a:r>
            <a:rPr lang="en-GB" dirty="0"/>
            <a:t>Police calls to report domestic violence increased by 25%.</a:t>
          </a:r>
          <a:endParaRPr lang="en-US" dirty="0"/>
        </a:p>
      </dgm:t>
    </dgm:pt>
    <dgm:pt modelId="{6413B334-0B93-426B-8AF9-155A1936A7A0}" type="parTrans" cxnId="{389A8C43-F209-4295-ADB6-31AE6BFDD6F0}">
      <dgm:prSet/>
      <dgm:spPr/>
      <dgm:t>
        <a:bodyPr/>
        <a:lstStyle/>
        <a:p>
          <a:endParaRPr lang="en-US"/>
        </a:p>
      </dgm:t>
    </dgm:pt>
    <dgm:pt modelId="{175AC93A-50BA-4E5A-AE62-81D363788CD6}" type="sibTrans" cxnId="{389A8C43-F209-4295-ADB6-31AE6BFDD6F0}">
      <dgm:prSet/>
      <dgm:spPr/>
      <dgm:t>
        <a:bodyPr/>
        <a:lstStyle/>
        <a:p>
          <a:endParaRPr lang="en-US"/>
        </a:p>
      </dgm:t>
    </dgm:pt>
    <dgm:pt modelId="{11637FF0-DFC2-43B6-9977-73899F033CE5}">
      <dgm:prSet/>
      <dgm:spPr/>
      <dgm:t>
        <a:bodyPr/>
        <a:lstStyle/>
        <a:p>
          <a:r>
            <a:rPr lang="en-GB" dirty="0"/>
            <a:t>Still Here’ has not been translated into other languages, and there are currently no plans to do so.</a:t>
          </a:r>
          <a:endParaRPr lang="en-US" dirty="0"/>
        </a:p>
      </dgm:t>
    </dgm:pt>
    <dgm:pt modelId="{F4F914BD-E359-4561-9CAB-C7E880C4E8F3}" type="parTrans" cxnId="{447F4BD9-4534-4272-A4E3-59CEB85D1B1B}">
      <dgm:prSet/>
      <dgm:spPr/>
      <dgm:t>
        <a:bodyPr/>
        <a:lstStyle/>
        <a:p>
          <a:endParaRPr lang="en-US"/>
        </a:p>
      </dgm:t>
    </dgm:pt>
    <dgm:pt modelId="{3E465C6F-76B1-4AFB-AD60-79DA591073F8}" type="sibTrans" cxnId="{447F4BD9-4534-4272-A4E3-59CEB85D1B1B}">
      <dgm:prSet/>
      <dgm:spPr/>
      <dgm:t>
        <a:bodyPr/>
        <a:lstStyle/>
        <a:p>
          <a:endParaRPr lang="en-US"/>
        </a:p>
      </dgm:t>
    </dgm:pt>
    <dgm:pt modelId="{C424BEC0-1DD2-854F-B067-CE75AF759895}" type="pres">
      <dgm:prSet presAssocID="{C5F2DA80-7125-45C7-80EC-30D01B5ED8EC}" presName="linear" presStyleCnt="0">
        <dgm:presLayoutVars>
          <dgm:animLvl val="lvl"/>
          <dgm:resizeHandles val="exact"/>
        </dgm:presLayoutVars>
      </dgm:prSet>
      <dgm:spPr/>
    </dgm:pt>
    <dgm:pt modelId="{66046877-8955-B54D-922B-96548DBCDCD1}" type="pres">
      <dgm:prSet presAssocID="{6A818251-1156-4FD5-B4B4-CA4CAB07ACB9}" presName="parentText" presStyleLbl="node1" presStyleIdx="0" presStyleCnt="3">
        <dgm:presLayoutVars>
          <dgm:chMax val="0"/>
          <dgm:bulletEnabled val="1"/>
        </dgm:presLayoutVars>
      </dgm:prSet>
      <dgm:spPr/>
    </dgm:pt>
    <dgm:pt modelId="{F0FA1FEE-A003-7344-90D4-2AB81E00ABA7}" type="pres">
      <dgm:prSet presAssocID="{62D3FE8C-D62F-49DB-8F77-E832020F5673}" presName="spacer" presStyleCnt="0"/>
      <dgm:spPr/>
    </dgm:pt>
    <dgm:pt modelId="{A5D24BB0-FA28-5C48-8344-E4444A5E06CD}" type="pres">
      <dgm:prSet presAssocID="{19320FEA-0B12-4797-8D8B-800C9FEBD839}" presName="parentText" presStyleLbl="node1" presStyleIdx="1" presStyleCnt="3">
        <dgm:presLayoutVars>
          <dgm:chMax val="0"/>
          <dgm:bulletEnabled val="1"/>
        </dgm:presLayoutVars>
      </dgm:prSet>
      <dgm:spPr/>
    </dgm:pt>
    <dgm:pt modelId="{4A88A399-C3D5-4446-9020-811387EF9A39}" type="pres">
      <dgm:prSet presAssocID="{175AC93A-50BA-4E5A-AE62-81D363788CD6}" presName="spacer" presStyleCnt="0"/>
      <dgm:spPr/>
    </dgm:pt>
    <dgm:pt modelId="{69E41589-B3EE-9945-BBD7-DF13E7D0432D}" type="pres">
      <dgm:prSet presAssocID="{11637FF0-DFC2-43B6-9977-73899F033CE5}" presName="parentText" presStyleLbl="node1" presStyleIdx="2" presStyleCnt="3">
        <dgm:presLayoutVars>
          <dgm:chMax val="0"/>
          <dgm:bulletEnabled val="1"/>
        </dgm:presLayoutVars>
      </dgm:prSet>
      <dgm:spPr/>
    </dgm:pt>
  </dgm:ptLst>
  <dgm:cxnLst>
    <dgm:cxn modelId="{3B032D00-C571-46D0-9C2D-8B9D8476A777}" srcId="{C5F2DA80-7125-45C7-80EC-30D01B5ED8EC}" destId="{6A818251-1156-4FD5-B4B4-CA4CAB07ACB9}" srcOrd="0" destOrd="0" parTransId="{2BF23A06-BA56-4CC4-8F54-FD207A01F7BB}" sibTransId="{62D3FE8C-D62F-49DB-8F77-E832020F5673}"/>
    <dgm:cxn modelId="{DFDBFE39-1B15-C04E-8E0C-E93F819F52C5}" type="presOf" srcId="{11637FF0-DFC2-43B6-9977-73899F033CE5}" destId="{69E41589-B3EE-9945-BBD7-DF13E7D0432D}" srcOrd="0" destOrd="0" presId="urn:microsoft.com/office/officeart/2005/8/layout/vList2"/>
    <dgm:cxn modelId="{389A8C43-F209-4295-ADB6-31AE6BFDD6F0}" srcId="{C5F2DA80-7125-45C7-80EC-30D01B5ED8EC}" destId="{19320FEA-0B12-4797-8D8B-800C9FEBD839}" srcOrd="1" destOrd="0" parTransId="{6413B334-0B93-426B-8AF9-155A1936A7A0}" sibTransId="{175AC93A-50BA-4E5A-AE62-81D363788CD6}"/>
    <dgm:cxn modelId="{E8D7365C-F0D5-A143-AA43-3B5BC5FC6FEF}" type="presOf" srcId="{C5F2DA80-7125-45C7-80EC-30D01B5ED8EC}" destId="{C424BEC0-1DD2-854F-B067-CE75AF759895}" srcOrd="0" destOrd="0" presId="urn:microsoft.com/office/officeart/2005/8/layout/vList2"/>
    <dgm:cxn modelId="{6E0B5CA5-9F76-5040-BF97-A8D2D25E4DBD}" type="presOf" srcId="{6A818251-1156-4FD5-B4B4-CA4CAB07ACB9}" destId="{66046877-8955-B54D-922B-96548DBCDCD1}" srcOrd="0" destOrd="0" presId="urn:microsoft.com/office/officeart/2005/8/layout/vList2"/>
    <dgm:cxn modelId="{19910DD2-8CA6-9D47-A846-E0DD589944B0}" type="presOf" srcId="{19320FEA-0B12-4797-8D8B-800C9FEBD839}" destId="{A5D24BB0-FA28-5C48-8344-E4444A5E06CD}" srcOrd="0" destOrd="0" presId="urn:microsoft.com/office/officeart/2005/8/layout/vList2"/>
    <dgm:cxn modelId="{447F4BD9-4534-4272-A4E3-59CEB85D1B1B}" srcId="{C5F2DA80-7125-45C7-80EC-30D01B5ED8EC}" destId="{11637FF0-DFC2-43B6-9977-73899F033CE5}" srcOrd="2" destOrd="0" parTransId="{F4F914BD-E359-4561-9CAB-C7E880C4E8F3}" sibTransId="{3E465C6F-76B1-4AFB-AD60-79DA591073F8}"/>
    <dgm:cxn modelId="{96C236FE-E328-5B40-9871-6EEA64B24055}" type="presParOf" srcId="{C424BEC0-1DD2-854F-B067-CE75AF759895}" destId="{66046877-8955-B54D-922B-96548DBCDCD1}" srcOrd="0" destOrd="0" presId="urn:microsoft.com/office/officeart/2005/8/layout/vList2"/>
    <dgm:cxn modelId="{5FBAB249-5AED-A140-9D5F-10D0864E4988}" type="presParOf" srcId="{C424BEC0-1DD2-854F-B067-CE75AF759895}" destId="{F0FA1FEE-A003-7344-90D4-2AB81E00ABA7}" srcOrd="1" destOrd="0" presId="urn:microsoft.com/office/officeart/2005/8/layout/vList2"/>
    <dgm:cxn modelId="{39462844-6708-4940-AA18-66462B4534AE}" type="presParOf" srcId="{C424BEC0-1DD2-854F-B067-CE75AF759895}" destId="{A5D24BB0-FA28-5C48-8344-E4444A5E06CD}" srcOrd="2" destOrd="0" presId="urn:microsoft.com/office/officeart/2005/8/layout/vList2"/>
    <dgm:cxn modelId="{689CCDD8-91CC-9E4F-91BE-F7DE125C6DEC}" type="presParOf" srcId="{C424BEC0-1DD2-854F-B067-CE75AF759895}" destId="{4A88A399-C3D5-4446-9020-811387EF9A39}" srcOrd="3" destOrd="0" presId="urn:microsoft.com/office/officeart/2005/8/layout/vList2"/>
    <dgm:cxn modelId="{B3BC4775-2D46-3440-9829-640E5D20DF6F}" type="presParOf" srcId="{C424BEC0-1DD2-854F-B067-CE75AF759895}" destId="{69E41589-B3EE-9945-BBD7-DF13E7D043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46877-8955-B54D-922B-96548DBCDCD1}">
      <dsp:nvSpPr>
        <dsp:cNvPr id="0" name=""/>
        <dsp:cNvSpPr/>
      </dsp:nvSpPr>
      <dsp:spPr>
        <a:xfrm>
          <a:off x="0" y="223087"/>
          <a:ext cx="7240043" cy="17726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An awareness campaign to let everyone know that the services are ‘still here’ like before.</a:t>
          </a:r>
          <a:endParaRPr lang="en-US" sz="2300" kern="1200" dirty="0"/>
        </a:p>
      </dsp:txBody>
      <dsp:txXfrm>
        <a:off x="86536" y="309623"/>
        <a:ext cx="7066971" cy="1599624"/>
      </dsp:txXfrm>
    </dsp:sp>
    <dsp:sp modelId="{A5D24BB0-FA28-5C48-8344-E4444A5E06CD}">
      <dsp:nvSpPr>
        <dsp:cNvPr id="0" name=""/>
        <dsp:cNvSpPr/>
      </dsp:nvSpPr>
      <dsp:spPr>
        <a:xfrm>
          <a:off x="0" y="2062023"/>
          <a:ext cx="7240043" cy="177269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Calls to the ‘Women’s Aid’ national helpline for support increased by 36%, visiting their website increased by 74% and</a:t>
          </a:r>
        </a:p>
        <a:p>
          <a:pPr marL="0" lvl="0" indent="0" algn="l" defTabSz="1022350">
            <a:lnSpc>
              <a:spcPct val="90000"/>
            </a:lnSpc>
            <a:spcBef>
              <a:spcPct val="0"/>
            </a:spcBef>
            <a:spcAft>
              <a:spcPct val="35000"/>
            </a:spcAft>
            <a:buNone/>
          </a:pPr>
          <a:r>
            <a:rPr lang="en-GB" sz="2300" kern="1200" dirty="0"/>
            <a:t>Police calls to report domestic violence increased by 25%.</a:t>
          </a:r>
          <a:endParaRPr lang="en-US" sz="2300" kern="1200" dirty="0"/>
        </a:p>
      </dsp:txBody>
      <dsp:txXfrm>
        <a:off x="86536" y="2148559"/>
        <a:ext cx="7066971" cy="1599624"/>
      </dsp:txXfrm>
    </dsp:sp>
    <dsp:sp modelId="{69E41589-B3EE-9945-BBD7-DF13E7D0432D}">
      <dsp:nvSpPr>
        <dsp:cNvPr id="0" name=""/>
        <dsp:cNvSpPr/>
      </dsp:nvSpPr>
      <dsp:spPr>
        <a:xfrm>
          <a:off x="0" y="3900959"/>
          <a:ext cx="7240043" cy="177269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Still Here’ has not been translated into other languages, and there are currently no plans to do so.</a:t>
          </a:r>
          <a:endParaRPr lang="en-US" sz="2300" kern="1200" dirty="0"/>
        </a:p>
      </dsp:txBody>
      <dsp:txXfrm>
        <a:off x="86536" y="3987495"/>
        <a:ext cx="7066971" cy="15996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F7EE-7ADA-C446-A5BD-F8C6F71FD6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C96A11-0320-A149-BD2F-35CCEB257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0FA1A0-056A-BE48-9AA8-381728DB7C2A}"/>
              </a:ext>
            </a:extLst>
          </p:cNvPr>
          <p:cNvSpPr>
            <a:spLocks noGrp="1"/>
          </p:cNvSpPr>
          <p:nvPr>
            <p:ph type="dt" sz="half" idx="10"/>
          </p:nvPr>
        </p:nvSpPr>
        <p:spPr/>
        <p:txBody>
          <a:bodyPr/>
          <a:lstStyle/>
          <a:p>
            <a:fld id="{72345051-2045-45DA-935E-2E3CA1A69ADC}" type="datetimeFigureOut">
              <a:rPr lang="en-US" smtClean="0"/>
              <a:t>9/15/21</a:t>
            </a:fld>
            <a:endParaRPr lang="en-US" dirty="0"/>
          </a:p>
        </p:txBody>
      </p:sp>
      <p:sp>
        <p:nvSpPr>
          <p:cNvPr id="5" name="Footer Placeholder 4">
            <a:extLst>
              <a:ext uri="{FF2B5EF4-FFF2-40B4-BE49-F238E27FC236}">
                <a16:creationId xmlns:a16="http://schemas.microsoft.com/office/drawing/2014/main" id="{3BCBF056-C0F3-3447-8E29-E02B30F8E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6ED61-EE91-F044-92C5-B693AD7D173F}"/>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78524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284F-4AD6-634D-AA59-77D727F336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6A7CD4-88C0-4144-BEAD-A4C826230B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C4A406-5ABA-BA4F-B25D-7F9AAD87A994}"/>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5" name="Footer Placeholder 4">
            <a:extLst>
              <a:ext uri="{FF2B5EF4-FFF2-40B4-BE49-F238E27FC236}">
                <a16:creationId xmlns:a16="http://schemas.microsoft.com/office/drawing/2014/main" id="{4F4B2B17-FDF1-5C4F-B447-1800A522C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88947-E59C-5A4F-852E-0AAA1A6C2B6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9982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409D1-2301-CB47-8F02-70F0786CC5E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4AA918-7661-B740-B109-EFF3779A316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BE2403-1F52-954E-845C-3BDA91A157F9}"/>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5" name="Footer Placeholder 4">
            <a:extLst>
              <a:ext uri="{FF2B5EF4-FFF2-40B4-BE49-F238E27FC236}">
                <a16:creationId xmlns:a16="http://schemas.microsoft.com/office/drawing/2014/main" id="{52E4BC07-12E7-D141-8BEB-996AE8C5A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C66BB-9928-7846-8F6D-3519D0A85406}"/>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05475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98-CC3F-424B-9CBD-9FFDEC3F81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BD9B29-16A5-954C-A3E0-472729F0F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E56876-F368-AC4B-8D1F-526C23201FE3}"/>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5" name="Footer Placeholder 4">
            <a:extLst>
              <a:ext uri="{FF2B5EF4-FFF2-40B4-BE49-F238E27FC236}">
                <a16:creationId xmlns:a16="http://schemas.microsoft.com/office/drawing/2014/main" id="{8EAD0770-CC72-DF4B-B65F-B5E295312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DE9B-79AA-134B-A774-47B6BE6A3206}"/>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49480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74AA-0245-C44A-BBA6-402C1152C1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00D6C1-4B7E-3643-967F-78B8F5F6C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D5004B-64C9-AD44-8D53-3F7012977F12}"/>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5" name="Footer Placeholder 4">
            <a:extLst>
              <a:ext uri="{FF2B5EF4-FFF2-40B4-BE49-F238E27FC236}">
                <a16:creationId xmlns:a16="http://schemas.microsoft.com/office/drawing/2014/main" id="{9866900B-7184-144C-8644-5E722186B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D1AD-4D67-6442-9665-75BB852AD1BC}"/>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87733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5BAB-04C7-4540-9187-C3CE0B7E13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0A32B1-7222-B944-AD17-09C198706D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7B0ECEA-AE48-EE4E-901F-BB87FFA8EC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9E89AFA-3A44-FD4D-86BF-8D18C4DF616C}"/>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6" name="Footer Placeholder 5">
            <a:extLst>
              <a:ext uri="{FF2B5EF4-FFF2-40B4-BE49-F238E27FC236}">
                <a16:creationId xmlns:a16="http://schemas.microsoft.com/office/drawing/2014/main" id="{62AE3CCA-F62B-EB4C-B761-65FDEC710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983FE-F5B6-8542-BDEF-ADA10F9C1E21}"/>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803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082A-CF74-C74F-833B-FF0D37E652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34957C-1F4E-F646-9886-E26C01B1A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E842DA-0562-BC41-BA1E-15D886563D1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600CD1-5A34-0446-B1FD-385F90E3A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15CD88-7AD5-2945-B1C4-B81C2ED747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4372D53-3C44-2E4D-9882-787A05BFE2D2}"/>
              </a:ext>
            </a:extLst>
          </p:cNvPr>
          <p:cNvSpPr>
            <a:spLocks noGrp="1"/>
          </p:cNvSpPr>
          <p:nvPr>
            <p:ph type="dt" sz="half" idx="10"/>
          </p:nvPr>
        </p:nvSpPr>
        <p:spPr/>
        <p:txBody>
          <a:bodyPr/>
          <a:lstStyle/>
          <a:p>
            <a:fld id="{72345051-2045-45DA-935E-2E3CA1A69ADC}" type="datetimeFigureOut">
              <a:rPr lang="en-US" smtClean="0"/>
              <a:t>9/15/21</a:t>
            </a:fld>
            <a:endParaRPr lang="en-US" dirty="0"/>
          </a:p>
        </p:txBody>
      </p:sp>
      <p:sp>
        <p:nvSpPr>
          <p:cNvPr id="8" name="Footer Placeholder 7">
            <a:extLst>
              <a:ext uri="{FF2B5EF4-FFF2-40B4-BE49-F238E27FC236}">
                <a16:creationId xmlns:a16="http://schemas.microsoft.com/office/drawing/2014/main" id="{92F50323-1CEA-A94D-A782-BACDB7D9F9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FFEC87B-4987-414A-89E0-8C38BAD04356}"/>
              </a:ext>
            </a:extLst>
          </p:cNvPr>
          <p:cNvSpPr>
            <a:spLocks noGrp="1"/>
          </p:cNvSpPr>
          <p:nvPr>
            <p:ph type="sldNum" sz="quarter" idx="12"/>
          </p:nvPr>
        </p:nvSpPr>
        <p:spPr/>
        <p:txBody>
          <a:bodyPr/>
          <a:lstStyle/>
          <a:p>
            <a:fld id="{A7CD31F4-64FA-4BA0-9498-67783267A8C8}" type="slidenum">
              <a:rPr lang="en-US" smtClean="0"/>
              <a:t>‹N°›</a:t>
            </a:fld>
            <a:endParaRPr lang="en-US" dirty="0"/>
          </a:p>
        </p:txBody>
      </p:sp>
    </p:spTree>
    <p:extLst>
      <p:ext uri="{BB962C8B-B14F-4D97-AF65-F5344CB8AC3E}">
        <p14:creationId xmlns:p14="http://schemas.microsoft.com/office/powerpoint/2010/main" val="36749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4A22-91E0-6D4B-B579-0CE7B66529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6602BA-0B45-1B46-81BE-5B60C1B6A816}"/>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4" name="Footer Placeholder 3">
            <a:extLst>
              <a:ext uri="{FF2B5EF4-FFF2-40B4-BE49-F238E27FC236}">
                <a16:creationId xmlns:a16="http://schemas.microsoft.com/office/drawing/2014/main" id="{79BD6290-916C-114D-8769-009EB8FEA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32A23-210D-3E4B-932D-BAE3BA44AB36}"/>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6898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6339F-DB9B-7644-9261-7B18118D6098}"/>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3" name="Footer Placeholder 2">
            <a:extLst>
              <a:ext uri="{FF2B5EF4-FFF2-40B4-BE49-F238E27FC236}">
                <a16:creationId xmlns:a16="http://schemas.microsoft.com/office/drawing/2014/main" id="{6E7845FE-7657-BC47-BB6E-5D8EC2FC1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C2A15-9BCC-F64D-B1EB-E38936150C2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16036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4882-C4AE-5F4C-B97B-40DF4A026C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85627C-5D7A-EB46-96ED-E6D9ADEF6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8CEEA2-E976-1A4B-83D7-206830A9A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5191C3-6017-BA42-89FE-9AF7AA3EB285}"/>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6" name="Footer Placeholder 5">
            <a:extLst>
              <a:ext uri="{FF2B5EF4-FFF2-40B4-BE49-F238E27FC236}">
                <a16:creationId xmlns:a16="http://schemas.microsoft.com/office/drawing/2014/main" id="{C207090F-D377-DE42-AA2F-0BE18093F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16FD5-BFBB-0F4F-9F7A-B42475C033A0}"/>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5777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DFDC-D942-E04A-8581-4BE816120D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8C4266-FC47-B84D-80C4-19A6872A8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95E34-6C9A-4545-B77B-FABF6B79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CE8E72-A0E5-3041-ACC6-FDA05E2AD172}"/>
              </a:ext>
            </a:extLst>
          </p:cNvPr>
          <p:cNvSpPr>
            <a:spLocks noGrp="1"/>
          </p:cNvSpPr>
          <p:nvPr>
            <p:ph type="dt" sz="half" idx="10"/>
          </p:nvPr>
        </p:nvSpPr>
        <p:spPr/>
        <p:txBody>
          <a:bodyPr/>
          <a:lstStyle/>
          <a:p>
            <a:fld id="{72345051-2045-45DA-935E-2E3CA1A69ADC}" type="datetimeFigureOut">
              <a:rPr lang="en-US" smtClean="0"/>
              <a:t>9/15/21</a:t>
            </a:fld>
            <a:endParaRPr lang="en-US"/>
          </a:p>
        </p:txBody>
      </p:sp>
      <p:sp>
        <p:nvSpPr>
          <p:cNvPr id="6" name="Footer Placeholder 5">
            <a:extLst>
              <a:ext uri="{FF2B5EF4-FFF2-40B4-BE49-F238E27FC236}">
                <a16:creationId xmlns:a16="http://schemas.microsoft.com/office/drawing/2014/main" id="{07E488D7-C81A-224C-B593-03C82062C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4E00B-3217-FE4E-BE8F-43B7A64DD715}"/>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81380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5CB8B-008E-F249-B7F7-CF447C572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24777C-2D14-4642-8D1F-30A4C6775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87861C-FCDD-8444-BBFA-30E9AA1EF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9/15/21</a:t>
            </a:fld>
            <a:endParaRPr lang="en-US" dirty="0"/>
          </a:p>
        </p:txBody>
      </p:sp>
      <p:sp>
        <p:nvSpPr>
          <p:cNvPr id="5" name="Footer Placeholder 4">
            <a:extLst>
              <a:ext uri="{FF2B5EF4-FFF2-40B4-BE49-F238E27FC236}">
                <a16:creationId xmlns:a16="http://schemas.microsoft.com/office/drawing/2014/main" id="{5BAD3903-7BAC-2B44-A8D6-02731DA7E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303587-2D2C-BC4F-B69F-5BF80F52B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302954465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D4946-6355-2149-A065-CF74C16873AC}"/>
              </a:ext>
            </a:extLst>
          </p:cNvPr>
          <p:cNvSpPr>
            <a:spLocks noGrp="1"/>
          </p:cNvSpPr>
          <p:nvPr>
            <p:ph type="ctrTitle"/>
          </p:nvPr>
        </p:nvSpPr>
        <p:spPr>
          <a:xfrm>
            <a:off x="640080" y="320040"/>
            <a:ext cx="6692827" cy="3892669"/>
          </a:xfrm>
        </p:spPr>
        <p:txBody>
          <a:bodyPr>
            <a:normAutofit/>
          </a:bodyPr>
          <a:lstStyle/>
          <a:p>
            <a:pPr algn="l"/>
            <a:r>
              <a:rPr lang="en-IE" sz="6600" b="1"/>
              <a:t>When staying home is a safety risk:</a:t>
            </a:r>
            <a:endParaRPr lang="en-US" sz="6600"/>
          </a:p>
        </p:txBody>
      </p:sp>
      <p:sp>
        <p:nvSpPr>
          <p:cNvPr id="3" name="Subtitle 2">
            <a:extLst>
              <a:ext uri="{FF2B5EF4-FFF2-40B4-BE49-F238E27FC236}">
                <a16:creationId xmlns:a16="http://schemas.microsoft.com/office/drawing/2014/main" id="{2CC2B21B-5368-7646-A3E0-405716AC183C}"/>
              </a:ext>
            </a:extLst>
          </p:cNvPr>
          <p:cNvSpPr>
            <a:spLocks noGrp="1"/>
          </p:cNvSpPr>
          <p:nvPr>
            <p:ph type="subTitle" idx="1"/>
          </p:nvPr>
        </p:nvSpPr>
        <p:spPr>
          <a:xfrm>
            <a:off x="640080" y="4631161"/>
            <a:ext cx="6692827" cy="1569486"/>
          </a:xfrm>
        </p:spPr>
        <p:txBody>
          <a:bodyPr>
            <a:normAutofit/>
          </a:bodyPr>
          <a:lstStyle/>
          <a:p>
            <a:pPr algn="l"/>
            <a:r>
              <a:rPr lang="en-IE" b="1" dirty="0"/>
              <a:t>Intersectional vulnerability of pandemic, gender-based violence and migration.</a:t>
            </a:r>
            <a:br>
              <a:rPr lang="en-IE" dirty="0"/>
            </a:br>
            <a:endParaRPr lang="en-US" dirty="0"/>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8DC09E40-EDCB-8048-89A0-24E7962EFD6D}"/>
              </a:ext>
            </a:extLst>
          </p:cNvPr>
          <p:cNvPicPr>
            <a:picLocks noChangeAspect="1"/>
          </p:cNvPicPr>
          <p:nvPr/>
        </p:nvPicPr>
        <p:blipFill rotWithShape="1">
          <a:blip r:embed="rId2">
            <a:alphaModFix amt="96000"/>
          </a:blip>
          <a:srcRect t="7763" r="1" b="7762"/>
          <a:stretch/>
        </p:blipFill>
        <p:spPr>
          <a:xfrm>
            <a:off x="6568750" y="1479010"/>
            <a:ext cx="5300161" cy="2981316"/>
          </a:xfrm>
          <a:prstGeom prst="rect">
            <a:avLst/>
          </a:prstGeom>
        </p:spPr>
      </p:pic>
    </p:spTree>
    <p:extLst>
      <p:ext uri="{BB962C8B-B14F-4D97-AF65-F5344CB8AC3E}">
        <p14:creationId xmlns:p14="http://schemas.microsoft.com/office/powerpoint/2010/main" val="255768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10;&#10;Description automatically generated">
            <a:extLst>
              <a:ext uri="{FF2B5EF4-FFF2-40B4-BE49-F238E27FC236}">
                <a16:creationId xmlns:a16="http://schemas.microsoft.com/office/drawing/2014/main" id="{CB520BE1-7B7E-6C49-A7CB-563D4C955AC4}"/>
              </a:ext>
            </a:extLst>
          </p:cNvPr>
          <p:cNvPicPr>
            <a:picLocks noChangeAspect="1"/>
          </p:cNvPicPr>
          <p:nvPr/>
        </p:nvPicPr>
        <p:blipFill rotWithShape="1">
          <a:blip r:embed="rId2"/>
          <a:srcRect l="9940" r="-1"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AC440E-FC43-3C4F-BB24-4D0C0A7D2DBE}"/>
              </a:ext>
            </a:extLst>
          </p:cNvPr>
          <p:cNvSpPr>
            <a:spLocks noGrp="1"/>
          </p:cNvSpPr>
          <p:nvPr>
            <p:ph type="title"/>
          </p:nvPr>
        </p:nvSpPr>
        <p:spPr>
          <a:xfrm>
            <a:off x="371094" y="1161288"/>
            <a:ext cx="3438144" cy="1124712"/>
          </a:xfrm>
        </p:spPr>
        <p:txBody>
          <a:bodyPr anchor="b">
            <a:normAutofit/>
          </a:bodyPr>
          <a:lstStyle/>
          <a:p>
            <a:r>
              <a:rPr lang="en-US" sz="2800" dirty="0"/>
              <a:t>Pandemic slogans and alienation</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F8458C64-4F7D-4E2A-BC70-9EF999A7EEAA}"/>
              </a:ext>
            </a:extLst>
          </p:cNvPr>
          <p:cNvSpPr>
            <a:spLocks noGrp="1"/>
          </p:cNvSpPr>
          <p:nvPr>
            <p:ph idx="1"/>
          </p:nvPr>
        </p:nvSpPr>
        <p:spPr>
          <a:xfrm>
            <a:off x="371094" y="2718054"/>
            <a:ext cx="3438906" cy="3207258"/>
          </a:xfrm>
        </p:spPr>
        <p:txBody>
          <a:bodyPr anchor="t">
            <a:normAutofit fontScale="62500" lnSpcReduction="20000"/>
          </a:bodyPr>
          <a:lstStyle/>
          <a:p>
            <a:r>
              <a:rPr lang="en-GB" dirty="0"/>
              <a:t>This discursive exclusion and insensibility work hand in hand with structural exclusion and create a sense of alienation, non-belonging and helplessness to the women suffering from GBV or at risk of it. </a:t>
            </a:r>
          </a:p>
          <a:p>
            <a:r>
              <a:rPr lang="en-GB" dirty="0"/>
              <a:t>For the women who do not have safety in their own house or for the ones who do not even have a home, ‘stay home’ slogans are a form of exclusion that hurts. </a:t>
            </a:r>
            <a:endParaRPr lang="en-US" sz="1700" dirty="0"/>
          </a:p>
        </p:txBody>
      </p:sp>
    </p:spTree>
    <p:extLst>
      <p:ext uri="{BB962C8B-B14F-4D97-AF65-F5344CB8AC3E}">
        <p14:creationId xmlns:p14="http://schemas.microsoft.com/office/powerpoint/2010/main" val="333601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42" name="Freeform: Shape 4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212F1E4-8BF1-8E45-B7B6-A29976F30F62}"/>
              </a:ext>
            </a:extLst>
          </p:cNvPr>
          <p:cNvSpPr>
            <a:spLocks noGrp="1"/>
          </p:cNvSpPr>
          <p:nvPr>
            <p:ph type="subTitle" idx="1"/>
          </p:nvPr>
        </p:nvSpPr>
        <p:spPr>
          <a:xfrm>
            <a:off x="4439633" y="4518923"/>
            <a:ext cx="3312734" cy="1141851"/>
          </a:xfrm>
          <a:noFill/>
        </p:spPr>
        <p:txBody>
          <a:bodyPr>
            <a:normAutofit/>
          </a:bodyPr>
          <a:lstStyle/>
          <a:p>
            <a:r>
              <a:rPr lang="en-US" sz="2000">
                <a:solidFill>
                  <a:srgbClr val="080808"/>
                </a:solidFill>
              </a:rPr>
              <a:t>Thank you . </a:t>
            </a:r>
          </a:p>
        </p:txBody>
      </p:sp>
      <p:sp>
        <p:nvSpPr>
          <p:cNvPr id="2" name="Title 1">
            <a:extLst>
              <a:ext uri="{FF2B5EF4-FFF2-40B4-BE49-F238E27FC236}">
                <a16:creationId xmlns:a16="http://schemas.microsoft.com/office/drawing/2014/main" id="{1D74B7BD-409E-774F-8E4E-99B806BB3B51}"/>
              </a:ext>
            </a:extLst>
          </p:cNvPr>
          <p:cNvSpPr>
            <a:spLocks noGrp="1"/>
          </p:cNvSpPr>
          <p:nvPr>
            <p:ph type="ctrTitle"/>
          </p:nvPr>
        </p:nvSpPr>
        <p:spPr>
          <a:xfrm>
            <a:off x="3204642" y="2353641"/>
            <a:ext cx="5782716" cy="2150719"/>
          </a:xfrm>
          <a:noFill/>
        </p:spPr>
        <p:txBody>
          <a:bodyPr anchor="ctr">
            <a:normAutofit/>
          </a:bodyPr>
          <a:lstStyle/>
          <a:p>
            <a:r>
              <a:rPr lang="en-GB" sz="2800">
                <a:solidFill>
                  <a:srgbClr val="080808"/>
                </a:solidFill>
              </a:rPr>
              <a:t>Migrant women who are at most risks of GBV due to the multi-layered conditions of precarity, are not the ones whom the state is concerned about at al</a:t>
            </a:r>
            <a:endParaRPr lang="en-US" sz="2800">
              <a:solidFill>
                <a:srgbClr val="080808"/>
              </a:solidFill>
            </a:endParaRPr>
          </a:p>
        </p:txBody>
      </p:sp>
      <p:sp>
        <p:nvSpPr>
          <p:cNvPr id="46" name="Freeform: Shape 4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87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57DCC6-8B84-2A49-A563-0ACC8EBE5ED5}"/>
              </a:ext>
            </a:extLst>
          </p:cNvPr>
          <p:cNvSpPr>
            <a:spLocks noGrp="1"/>
          </p:cNvSpPr>
          <p:nvPr>
            <p:ph type="title"/>
          </p:nvPr>
        </p:nvSpPr>
        <p:spPr>
          <a:xfrm>
            <a:off x="643467" y="321734"/>
            <a:ext cx="10905066" cy="1135737"/>
          </a:xfrm>
        </p:spPr>
        <p:txBody>
          <a:bodyPr>
            <a:normAutofit/>
          </a:bodyPr>
          <a:lstStyle/>
          <a:p>
            <a:r>
              <a:rPr lang="en-GB" sz="3600"/>
              <a:t>'saving lives' </a:t>
            </a:r>
            <a:endParaRPr lang="en-US" sz="3600"/>
          </a:p>
        </p:txBody>
      </p:sp>
      <p:sp>
        <p:nvSpPr>
          <p:cNvPr id="3" name="Content Placeholder 2">
            <a:extLst>
              <a:ext uri="{FF2B5EF4-FFF2-40B4-BE49-F238E27FC236}">
                <a16:creationId xmlns:a16="http://schemas.microsoft.com/office/drawing/2014/main" id="{C84A2855-314D-9342-A78D-0C4C2959D38A}"/>
              </a:ext>
            </a:extLst>
          </p:cNvPr>
          <p:cNvSpPr>
            <a:spLocks noGrp="1"/>
          </p:cNvSpPr>
          <p:nvPr>
            <p:ph idx="1"/>
          </p:nvPr>
        </p:nvSpPr>
        <p:spPr>
          <a:xfrm>
            <a:off x="643468" y="1782981"/>
            <a:ext cx="6891188" cy="4393982"/>
          </a:xfrm>
        </p:spPr>
        <p:txBody>
          <a:bodyPr>
            <a:normAutofit/>
          </a:bodyPr>
          <a:lstStyle/>
          <a:p>
            <a:r>
              <a:rPr lang="en-GB" dirty="0"/>
              <a:t>some lives are considered expendable, and some are valued</a:t>
            </a:r>
            <a:r>
              <a:rPr lang="en-IE" dirty="0"/>
              <a:t> </a:t>
            </a:r>
          </a:p>
          <a:p>
            <a:r>
              <a:rPr lang="en-GB" dirty="0"/>
              <a:t>“New normal’ has re-normalised the old power relations by excluding the marginalised from the pandemic measures.</a:t>
            </a:r>
            <a:r>
              <a:rPr lang="en-IE" dirty="0"/>
              <a:t> </a:t>
            </a:r>
            <a:endParaRPr lang="en-GB" dirty="0"/>
          </a:p>
          <a:p>
            <a:r>
              <a:rPr lang="en-GB" dirty="0"/>
              <a:t>'work from home' or 'stay home, stay safe,' exclude the expendable lives by assuming having a safe home as standard. </a:t>
            </a:r>
            <a:endParaRPr lang="en-IE" dirty="0"/>
          </a:p>
          <a:p>
            <a:endParaRPr lang="en-US" sz="2000" dirty="0"/>
          </a:p>
        </p:txBody>
      </p:sp>
      <p:pic>
        <p:nvPicPr>
          <p:cNvPr id="22" name="Picture 21" descr="A picture containing company name&#10;&#10;Description automatically generated">
            <a:extLst>
              <a:ext uri="{FF2B5EF4-FFF2-40B4-BE49-F238E27FC236}">
                <a16:creationId xmlns:a16="http://schemas.microsoft.com/office/drawing/2014/main" id="{D1A34B82-FAD1-6344-9F14-F35EC897B0C9}"/>
              </a:ext>
            </a:extLst>
          </p:cNvPr>
          <p:cNvPicPr>
            <a:picLocks noChangeAspect="1"/>
          </p:cNvPicPr>
          <p:nvPr/>
        </p:nvPicPr>
        <p:blipFill rotWithShape="1">
          <a:blip r:embed="rId2"/>
          <a:srcRect l="2033" r="1" b="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40" name="Rectangle 3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53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white flowers&#10;&#10;Description automatically generated with low confidence">
            <a:extLst>
              <a:ext uri="{FF2B5EF4-FFF2-40B4-BE49-F238E27FC236}">
                <a16:creationId xmlns:a16="http://schemas.microsoft.com/office/drawing/2014/main" id="{3327B94C-3F03-AB45-A577-D92BBECD57A8}"/>
              </a:ext>
            </a:extLst>
          </p:cNvPr>
          <p:cNvPicPr>
            <a:picLocks noChangeAspect="1"/>
          </p:cNvPicPr>
          <p:nvPr/>
        </p:nvPicPr>
        <p:blipFill rotWithShape="1">
          <a:blip r:embed="rId2">
            <a:alphaModFix amt="32000"/>
          </a:blip>
          <a:srcRect l="5884" r="-1" b="-1"/>
          <a:stretch/>
        </p:blipFill>
        <p:spPr>
          <a:xfrm>
            <a:off x="5495540" y="10"/>
            <a:ext cx="6696458" cy="6857990"/>
          </a:xfrm>
          <a:prstGeom prst="rect">
            <a:avLst/>
          </a:prstGeom>
          <a:noFill/>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0D3CA8-00BA-8143-90BC-64D2CFB5EB69}"/>
              </a:ext>
            </a:extLst>
          </p:cNvPr>
          <p:cNvSpPr>
            <a:spLocks noGrp="1"/>
          </p:cNvSpPr>
          <p:nvPr>
            <p:ph type="title"/>
          </p:nvPr>
        </p:nvSpPr>
        <p:spPr>
          <a:xfrm>
            <a:off x="838200" y="365125"/>
            <a:ext cx="9017000" cy="1899912"/>
          </a:xfrm>
        </p:spPr>
        <p:txBody>
          <a:bodyPr>
            <a:normAutofit/>
          </a:bodyPr>
          <a:lstStyle/>
          <a:p>
            <a:r>
              <a:rPr lang="en-US" sz="4000" dirty="0"/>
              <a:t> Studies regarding Covid-19 and GBV</a:t>
            </a:r>
          </a:p>
        </p:txBody>
      </p:sp>
      <p:sp>
        <p:nvSpPr>
          <p:cNvPr id="11" name="Content Placeholder 10">
            <a:extLst>
              <a:ext uri="{FF2B5EF4-FFF2-40B4-BE49-F238E27FC236}">
                <a16:creationId xmlns:a16="http://schemas.microsoft.com/office/drawing/2014/main" id="{E1012EC8-716C-4131-AFCD-958116A64C08}"/>
              </a:ext>
            </a:extLst>
          </p:cNvPr>
          <p:cNvSpPr>
            <a:spLocks noGrp="1"/>
          </p:cNvSpPr>
          <p:nvPr>
            <p:ph idx="1"/>
          </p:nvPr>
        </p:nvSpPr>
        <p:spPr>
          <a:xfrm>
            <a:off x="838200" y="2265037"/>
            <a:ext cx="9017000" cy="3911926"/>
          </a:xfrm>
        </p:spPr>
        <p:txBody>
          <a:bodyPr>
            <a:normAutofit/>
          </a:bodyPr>
          <a:lstStyle/>
          <a:p>
            <a:r>
              <a:rPr lang="en-GB" dirty="0"/>
              <a:t>increased economic dependence of victims, instability and stress, fewer opportunities to seek refuge, misunderstanding of physical and mental harm, lockdown with abusive partners, reduction of support for victims of GBV and IPV. (</a:t>
            </a:r>
            <a:r>
              <a:rPr lang="en-GB" dirty="0" err="1"/>
              <a:t>Veiro</a:t>
            </a:r>
            <a:r>
              <a:rPr lang="en-GB" dirty="0"/>
              <a:t> et al  2020)</a:t>
            </a:r>
          </a:p>
          <a:p>
            <a:r>
              <a:rPr lang="en-GB" dirty="0"/>
              <a:t>Identifying the causes of increased GBV and IPV during the COVID-19 pandemic tends to normalise structural violence and its reproduction.</a:t>
            </a:r>
            <a:r>
              <a:rPr lang="en-IE" dirty="0"/>
              <a:t> If not connected to the gender structural power relations. </a:t>
            </a:r>
            <a:endParaRPr lang="en-US" dirty="0"/>
          </a:p>
        </p:txBody>
      </p:sp>
    </p:spTree>
    <p:extLst>
      <p:ext uri="{BB962C8B-B14F-4D97-AF65-F5344CB8AC3E}">
        <p14:creationId xmlns:p14="http://schemas.microsoft.com/office/powerpoint/2010/main" val="245423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tanding at a podium&#10;&#10;Description automatically generated with medium confidence">
            <a:extLst>
              <a:ext uri="{FF2B5EF4-FFF2-40B4-BE49-F238E27FC236}">
                <a16:creationId xmlns:a16="http://schemas.microsoft.com/office/drawing/2014/main" id="{8899572A-AE79-2C4E-9E88-B037D624549B}"/>
              </a:ext>
            </a:extLst>
          </p:cNvPr>
          <p:cNvPicPr>
            <a:picLocks noChangeAspect="1"/>
          </p:cNvPicPr>
          <p:nvPr/>
        </p:nvPicPr>
        <p:blipFill rotWithShape="1">
          <a:blip r:embed="rId2"/>
          <a:srcRect l="15148" r="20216" b="9091"/>
          <a:stretch/>
        </p:blipFill>
        <p:spPr>
          <a:xfrm>
            <a:off x="5181600" y="10"/>
            <a:ext cx="7010400"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F2C98F-6A76-9543-A65F-09538E609306}"/>
              </a:ext>
            </a:extLst>
          </p:cNvPr>
          <p:cNvSpPr>
            <a:spLocks noGrp="1"/>
          </p:cNvSpPr>
          <p:nvPr>
            <p:ph type="title"/>
          </p:nvPr>
        </p:nvSpPr>
        <p:spPr>
          <a:xfrm>
            <a:off x="371093" y="1161288"/>
            <a:ext cx="4810505" cy="1124712"/>
          </a:xfrm>
        </p:spPr>
        <p:txBody>
          <a:bodyPr anchor="b">
            <a:normAutofit fontScale="90000"/>
          </a:bodyPr>
          <a:lstStyle/>
          <a:p>
            <a:r>
              <a:rPr lang="en-GB" dirty="0"/>
              <a:t>The then Taoiseach, Leo Varadkar</a:t>
            </a:r>
            <a:endParaRPr lang="en-US" sz="28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2F5DAD2E-6F36-4497-B7C7-D541C3CCA763}"/>
              </a:ext>
            </a:extLst>
          </p:cNvPr>
          <p:cNvSpPr>
            <a:spLocks noGrp="1"/>
          </p:cNvSpPr>
          <p:nvPr>
            <p:ph idx="1"/>
          </p:nvPr>
        </p:nvSpPr>
        <p:spPr>
          <a:xfrm>
            <a:off x="371094" y="2718054"/>
            <a:ext cx="4810506" cy="3207258"/>
          </a:xfrm>
        </p:spPr>
        <p:txBody>
          <a:bodyPr anchor="t">
            <a:normAutofit/>
          </a:bodyPr>
          <a:lstStyle/>
          <a:p>
            <a:pPr marL="0" indent="0">
              <a:buNone/>
            </a:pPr>
            <a:r>
              <a:rPr lang="en-GB" sz="4000" dirty="0"/>
              <a:t>“We need to stop the spread of the virus and to shelter our most vulnerable and to protect them.”</a:t>
            </a:r>
            <a:endParaRPr lang="en-US" sz="2400" dirty="0"/>
          </a:p>
        </p:txBody>
      </p:sp>
    </p:spTree>
    <p:extLst>
      <p:ext uri="{BB962C8B-B14F-4D97-AF65-F5344CB8AC3E}">
        <p14:creationId xmlns:p14="http://schemas.microsoft.com/office/powerpoint/2010/main" val="3537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FC65-7E0C-394F-9B34-A1F8C3284770}"/>
              </a:ext>
            </a:extLst>
          </p:cNvPr>
          <p:cNvSpPr>
            <a:spLocks noGrp="1"/>
          </p:cNvSpPr>
          <p:nvPr>
            <p:ph type="title"/>
          </p:nvPr>
        </p:nvSpPr>
        <p:spPr>
          <a:xfrm>
            <a:off x="1653363" y="365760"/>
            <a:ext cx="9367203" cy="1188720"/>
          </a:xfrm>
        </p:spPr>
        <p:txBody>
          <a:bodyPr>
            <a:normAutofit/>
          </a:bodyPr>
          <a:lstStyle/>
          <a:p>
            <a:r>
              <a:rPr lang="en-US"/>
              <a:t>Prioritizing some lives over others. </a:t>
            </a:r>
            <a:endParaRPr lang="en-US" dirty="0"/>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38A357-C2BA-B142-B3AB-92550052193D}"/>
              </a:ext>
            </a:extLst>
          </p:cNvPr>
          <p:cNvSpPr>
            <a:spLocks noGrp="1"/>
          </p:cNvSpPr>
          <p:nvPr>
            <p:ph idx="1"/>
          </p:nvPr>
        </p:nvSpPr>
        <p:spPr>
          <a:xfrm>
            <a:off x="1653363" y="2176272"/>
            <a:ext cx="9367204" cy="4041648"/>
          </a:xfrm>
        </p:spPr>
        <p:txBody>
          <a:bodyPr anchor="t">
            <a:normAutofit/>
          </a:bodyPr>
          <a:lstStyle/>
          <a:p>
            <a:r>
              <a:rPr lang="en-IE" sz="2400" dirty="0"/>
              <a:t>Prioritisation of ‘productive work’ over ‘care work’ and/or ‘reproductive work’ derived from the interrelation between capitalism and patriarchy, a coalition that makes profits from women's unpaid care and reproductive work by maintaining the division of labour between genders</a:t>
            </a:r>
          </a:p>
          <a:p>
            <a:r>
              <a:rPr lang="en-IE" sz="2400" dirty="0"/>
              <a:t>Ireland’s neoliberal policy that is bent to privatise and leave to market forces critical components of the care sector that deal with the least powerful members of society</a:t>
            </a:r>
            <a:endParaRPr lang="en-US" sz="2400" dirty="0"/>
          </a:p>
        </p:txBody>
      </p:sp>
    </p:spTree>
    <p:extLst>
      <p:ext uri="{BB962C8B-B14F-4D97-AF65-F5344CB8AC3E}">
        <p14:creationId xmlns:p14="http://schemas.microsoft.com/office/powerpoint/2010/main" val="219557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96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4C60503B-B3CB-7848-99BE-55469E3C1567}"/>
              </a:ext>
            </a:extLst>
          </p:cNvPr>
          <p:cNvPicPr>
            <a:picLocks noGrp="1" noChangeAspect="1"/>
          </p:cNvPicPr>
          <p:nvPr>
            <p:ph idx="1"/>
          </p:nvPr>
        </p:nvPicPr>
        <p:blipFill>
          <a:blip r:embed="rId2"/>
          <a:stretch>
            <a:fillRect/>
          </a:stretch>
        </p:blipFill>
        <p:spPr>
          <a:xfrm>
            <a:off x="2857008" y="643467"/>
            <a:ext cx="6477983" cy="5571066"/>
          </a:xfrm>
          <a:prstGeom prst="rect">
            <a:avLst/>
          </a:prstGeom>
        </p:spPr>
      </p:pic>
    </p:spTree>
    <p:extLst>
      <p:ext uri="{BB962C8B-B14F-4D97-AF65-F5344CB8AC3E}">
        <p14:creationId xmlns:p14="http://schemas.microsoft.com/office/powerpoint/2010/main" val="283111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1CEF-9B4F-7B44-84D7-CF64D3E24E6D}"/>
              </a:ext>
            </a:extLst>
          </p:cNvPr>
          <p:cNvSpPr>
            <a:spLocks noGrp="1"/>
          </p:cNvSpPr>
          <p:nvPr>
            <p:ph type="title"/>
          </p:nvPr>
        </p:nvSpPr>
        <p:spPr>
          <a:xfrm>
            <a:off x="801099" y="1396289"/>
            <a:ext cx="4249006" cy="1325563"/>
          </a:xfrm>
        </p:spPr>
        <p:txBody>
          <a:bodyPr>
            <a:normAutofit fontScale="90000"/>
          </a:bodyPr>
          <a:lstStyle/>
          <a:p>
            <a:r>
              <a:rPr lang="en-US" sz="5400" dirty="0"/>
              <a:t>Direct provision</a:t>
            </a:r>
          </a:p>
        </p:txBody>
      </p:sp>
      <p:sp>
        <p:nvSpPr>
          <p:cNvPr id="20" name="Content Placeholder 19">
            <a:extLst>
              <a:ext uri="{FF2B5EF4-FFF2-40B4-BE49-F238E27FC236}">
                <a16:creationId xmlns:a16="http://schemas.microsoft.com/office/drawing/2014/main" id="{903B9CFE-86DA-4C80-AE2A-D1F386E013DD}"/>
              </a:ext>
            </a:extLst>
          </p:cNvPr>
          <p:cNvSpPr>
            <a:spLocks noGrp="1"/>
          </p:cNvSpPr>
          <p:nvPr>
            <p:ph idx="1"/>
          </p:nvPr>
        </p:nvSpPr>
        <p:spPr>
          <a:xfrm>
            <a:off x="805544" y="2871982"/>
            <a:ext cx="4245428" cy="3181684"/>
          </a:xfrm>
        </p:spPr>
        <p:txBody>
          <a:bodyPr anchor="t">
            <a:normAutofit/>
          </a:bodyPr>
          <a:lstStyle/>
          <a:p>
            <a:r>
              <a:rPr lang="en-US" sz="3200" dirty="0"/>
              <a:t>No data transparency</a:t>
            </a:r>
          </a:p>
          <a:p>
            <a:r>
              <a:rPr lang="en-US" sz="3200" dirty="0"/>
              <a:t>No records about the causes of death.</a:t>
            </a:r>
          </a:p>
          <a:p>
            <a:r>
              <a:rPr lang="en-US" sz="3200" dirty="0"/>
              <a:t>Mismanagement. </a:t>
            </a:r>
          </a:p>
        </p:txBody>
      </p:sp>
      <p:sp>
        <p:nvSpPr>
          <p:cNvPr id="39" name="Freeform: Shape 38">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grass, way, road&#10;&#10;Description automatically generated">
            <a:extLst>
              <a:ext uri="{FF2B5EF4-FFF2-40B4-BE49-F238E27FC236}">
                <a16:creationId xmlns:a16="http://schemas.microsoft.com/office/drawing/2014/main" id="{872B84BD-B0C6-0C46-B71E-331F60F35DD7}"/>
              </a:ext>
            </a:extLst>
          </p:cNvPr>
          <p:cNvPicPr>
            <a:picLocks noChangeAspect="1"/>
          </p:cNvPicPr>
          <p:nvPr/>
        </p:nvPicPr>
        <p:blipFill rotWithShape="1">
          <a:blip r:embed="rId2"/>
          <a:srcRect r="-1" b="16723"/>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41" name="Freeform: Shape 40">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indoor, floor, bedroom, area&#10;&#10;Description automatically generated">
            <a:extLst>
              <a:ext uri="{FF2B5EF4-FFF2-40B4-BE49-F238E27FC236}">
                <a16:creationId xmlns:a16="http://schemas.microsoft.com/office/drawing/2014/main" id="{9937C6FA-4E39-8345-8E78-27299A456D1A}"/>
              </a:ext>
            </a:extLst>
          </p:cNvPr>
          <p:cNvPicPr>
            <a:picLocks noChangeAspect="1"/>
          </p:cNvPicPr>
          <p:nvPr/>
        </p:nvPicPr>
        <p:blipFill rotWithShape="1">
          <a:blip r:embed="rId3"/>
          <a:srcRect t="348" r="-2" b="-3"/>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86682906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77C46-6D6E-FF4D-8A1B-F6FBB93C57B8}"/>
              </a:ext>
            </a:extLst>
          </p:cNvPr>
          <p:cNvSpPr>
            <a:spLocks noGrp="1"/>
          </p:cNvSpPr>
          <p:nvPr>
            <p:ph type="title"/>
          </p:nvPr>
        </p:nvSpPr>
        <p:spPr>
          <a:xfrm>
            <a:off x="594360" y="637125"/>
            <a:ext cx="3163448" cy="5256371"/>
          </a:xfrm>
        </p:spPr>
        <p:txBody>
          <a:bodyPr>
            <a:normAutofit/>
          </a:bodyPr>
          <a:lstStyle/>
          <a:p>
            <a:r>
              <a:rPr lang="en-US"/>
              <a:t>Still Here Campaign </a:t>
            </a:r>
            <a:endParaRPr lang="en-US" dirty="0"/>
          </a:p>
        </p:txBody>
      </p:sp>
      <p:graphicFrame>
        <p:nvGraphicFramePr>
          <p:cNvPr id="5" name="Content Placeholder 2">
            <a:extLst>
              <a:ext uri="{FF2B5EF4-FFF2-40B4-BE49-F238E27FC236}">
                <a16:creationId xmlns:a16="http://schemas.microsoft.com/office/drawing/2014/main" id="{FBB174CE-B485-475C-B7D6-970844D64FB0}"/>
              </a:ext>
            </a:extLst>
          </p:cNvPr>
          <p:cNvGraphicFramePr>
            <a:graphicFrameLocks noGrp="1"/>
          </p:cNvGraphicFramePr>
          <p:nvPr>
            <p:ph idx="1"/>
            <p:extLst>
              <p:ext uri="{D42A27DB-BD31-4B8C-83A1-F6EECF244321}">
                <p14:modId xmlns:p14="http://schemas.microsoft.com/office/powerpoint/2010/main" val="2231954569"/>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38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7316E-156B-3844-80B0-BE3DACAEF5B1}"/>
              </a:ext>
            </a:extLst>
          </p:cNvPr>
          <p:cNvSpPr>
            <a:spLocks noGrp="1"/>
          </p:cNvSpPr>
          <p:nvPr>
            <p:ph type="title"/>
          </p:nvPr>
        </p:nvSpPr>
        <p:spPr>
          <a:xfrm>
            <a:off x="841248" y="548640"/>
            <a:ext cx="3600860" cy="5431536"/>
          </a:xfrm>
        </p:spPr>
        <p:txBody>
          <a:bodyPr>
            <a:normAutofit/>
          </a:bodyPr>
          <a:lstStyle/>
          <a:p>
            <a:r>
              <a:rPr lang="en-US" sz="5400"/>
              <a:t>Structural violence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15040B-7DF7-7E4F-8D5B-3FD5F501D8AA}"/>
              </a:ext>
            </a:extLst>
          </p:cNvPr>
          <p:cNvSpPr>
            <a:spLocks noGrp="1"/>
          </p:cNvSpPr>
          <p:nvPr>
            <p:ph idx="1"/>
          </p:nvPr>
        </p:nvSpPr>
        <p:spPr>
          <a:xfrm>
            <a:off x="5126418" y="552091"/>
            <a:ext cx="6224335" cy="5431536"/>
          </a:xfrm>
        </p:spPr>
        <p:txBody>
          <a:bodyPr anchor="ctr">
            <a:normAutofit/>
          </a:bodyPr>
          <a:lstStyle/>
          <a:p>
            <a:r>
              <a:rPr lang="en-GB" dirty="0"/>
              <a:t>The state not doing what could have been done at the institutional level to support the resilience and agency of women at risk of GBV under difficult circumstances, and to otherwise prevent the exacerbation of GBV at the interpersonal level, despite knowing the consequences, is a form of GBV that is enabled by the state’s inaction. </a:t>
            </a:r>
            <a:endParaRPr lang="en-IE" dirty="0"/>
          </a:p>
          <a:p>
            <a:endParaRPr lang="en-US" sz="2200" dirty="0"/>
          </a:p>
        </p:txBody>
      </p:sp>
    </p:spTree>
    <p:extLst>
      <p:ext uri="{BB962C8B-B14F-4D97-AF65-F5344CB8AC3E}">
        <p14:creationId xmlns:p14="http://schemas.microsoft.com/office/powerpoint/2010/main" val="2387524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3154</TotalTime>
  <Words>523</Words>
  <Application>Microsoft Macintosh PowerPoint</Application>
  <PresentationFormat>Grand écran</PresentationFormat>
  <Paragraphs>30</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Office Theme</vt:lpstr>
      <vt:lpstr>When staying home is a safety risk:</vt:lpstr>
      <vt:lpstr>'saving lives' </vt:lpstr>
      <vt:lpstr> Studies regarding Covid-19 and GBV</vt:lpstr>
      <vt:lpstr>The then Taoiseach, Leo Varadkar</vt:lpstr>
      <vt:lpstr>Prioritizing some lives over others. </vt:lpstr>
      <vt:lpstr>Présentation PowerPoint</vt:lpstr>
      <vt:lpstr>Direct provision</vt:lpstr>
      <vt:lpstr>Still Here Campaign </vt:lpstr>
      <vt:lpstr>Structural violence </vt:lpstr>
      <vt:lpstr>Pandemic slogans and alienation</vt:lpstr>
      <vt:lpstr>Migrant women who are at most risks of GBV due to the multi-layered conditions of precarity, are not the ones whom the state is concerned about at 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staying home is a safety risk:</dc:title>
  <dc:creator>Khandoker, Nasrin</dc:creator>
  <cp:lastModifiedBy>jane freedman</cp:lastModifiedBy>
  <cp:revision>5</cp:revision>
  <dcterms:created xsi:type="dcterms:W3CDTF">2021-08-31T10:14:22Z</dcterms:created>
  <dcterms:modified xsi:type="dcterms:W3CDTF">2021-09-15T12:38:13Z</dcterms:modified>
</cp:coreProperties>
</file>